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2803763" cy="30275213"/>
  <p:notesSz cx="9239250" cy="119824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-8202" y="-7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639741B-2B14-4562-A09B-15B870E28072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5241960" y="11363400"/>
            <a:ext cx="3981600" cy="59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4840" tIns="57600" rIns="114840" bIns="57600" anchor="b"/>
          <a:lstStyle/>
          <a:p>
            <a:pPr algn="r">
              <a:lnSpc>
                <a:spcPct val="100000"/>
              </a:lnSpc>
            </a:pPr>
            <a:fld id="{CE57DF25-4C69-4108-A167-AE166EFB96E9}" type="slidenum">
              <a:rPr lang="en-US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+mn-ea"/>
              </a:rPr>
              <a:t>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257480" y="5732640"/>
            <a:ext cx="6707160" cy="5334120"/>
          </a:xfrm>
          <a:prstGeom prst="rect">
            <a:avLst/>
          </a:prstGeom>
        </p:spPr>
        <p:txBody>
          <a:bodyPr lIns="114840" tIns="57600" rIns="114840" bIns="5760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  <p:pic>
        <p:nvPicPr>
          <p:cNvPr id="39" name="Grafik 38"/>
          <p:cNvPicPr/>
          <p:nvPr/>
        </p:nvPicPr>
        <p:blipFill>
          <a:blip r:embed="rId2"/>
          <a:stretch/>
        </p:blipFill>
        <p:spPr>
          <a:xfrm>
            <a:off x="10397520" y="7084080"/>
            <a:ext cx="22006440" cy="1755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2139840" y="1207800"/>
            <a:ext cx="38522160" cy="23432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175586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21879000" y="1625544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13984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21879000" y="7084080"/>
            <a:ext cx="1879884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2139840" y="16255440"/>
            <a:ext cx="385225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New picture"/>
          <p:cNvPicPr/>
          <p:nvPr/>
        </p:nvPicPr>
        <p:blipFill>
          <a:blip r:embed="rId14"/>
          <a:stretch/>
        </p:blipFill>
        <p:spPr>
          <a:xfrm rot="16200000">
            <a:off x="-10834920" y="1470672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7" name="New picture"/>
          <p:cNvPicPr/>
          <p:nvPr/>
        </p:nvPicPr>
        <p:blipFill>
          <a:blip r:embed="rId14"/>
          <a:stretch/>
        </p:blipFill>
        <p:spPr>
          <a:xfrm rot="5400000">
            <a:off x="40824000" y="14705280"/>
            <a:ext cx="12815280" cy="4786200"/>
          </a:xfrm>
          <a:prstGeom prst="rect">
            <a:avLst/>
          </a:prstGeom>
          <a:ln>
            <a:noFill/>
          </a:ln>
        </p:spPr>
      </p:pic>
      <p:pic>
        <p:nvPicPr>
          <p:cNvPr id="2" name="New picture"/>
          <p:cNvPicPr/>
          <p:nvPr/>
        </p:nvPicPr>
        <p:blipFill>
          <a:blip r:embed="rId15"/>
          <a:stretch/>
        </p:blipFill>
        <p:spPr>
          <a:xfrm>
            <a:off x="4653000" y="30371760"/>
            <a:ext cx="33496200" cy="1389600"/>
          </a:xfrm>
          <a:prstGeom prst="rect">
            <a:avLst/>
          </a:prstGeom>
          <a:ln>
            <a:noFill/>
          </a:ln>
        </p:spPr>
      </p:pic>
      <p:sp>
        <p:nvSpPr>
          <p:cNvPr id="3" name="CustomShape 1"/>
          <p:cNvSpPr/>
          <p:nvPr/>
        </p:nvSpPr>
        <p:spPr>
          <a:xfrm>
            <a:off x="4653000" y="30885120"/>
            <a:ext cx="21040560" cy="1139040"/>
          </a:xfrm>
          <a:prstGeom prst="rect">
            <a:avLst/>
          </a:prstGeom>
          <a:noFill/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488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Arial"/>
              </a:rPr>
              <a:t>Template ID: multicolorgradients  Size: 42x36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2139840" y="1207800"/>
            <a:ext cx="38522160" cy="5054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2139840" y="7084080"/>
            <a:ext cx="38522520" cy="175586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137088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1382760" y="804600"/>
            <a:ext cx="40060440" cy="4137840"/>
          </a:xfrm>
          <a:prstGeom prst="rect">
            <a:avLst/>
          </a:prstGeom>
          <a:gradFill>
            <a:gsLst>
              <a:gs pos="0">
                <a:srgbClr val="006666"/>
              </a:gs>
              <a:gs pos="100000">
                <a:srgbClr val="00CCCC"/>
              </a:gs>
            </a:gsLst>
            <a:lin ang="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6862680" y="1140480"/>
            <a:ext cx="28931400" cy="33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1200" tIns="30600" rIns="61200" bIns="30600" anchor="ctr"/>
          <a:lstStyle/>
          <a:p>
            <a:pPr algn="ctr">
              <a:lnSpc>
                <a:spcPct val="100000"/>
              </a:lnSpc>
            </a:pPr>
            <a:r>
              <a:rPr lang="en-US" sz="7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Sports Classification – Temporal vs. Static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Dominique </a:t>
            </a:r>
            <a:r>
              <a:rPr lang="en-US" sz="56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Cheray</a:t>
            </a:r>
            <a:r>
              <a:rPr lang="en-US" sz="5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 &amp; Manuel Krämer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	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4"/>
          <p:cNvSpPr/>
          <p:nvPr/>
        </p:nvSpPr>
        <p:spPr>
          <a:xfrm>
            <a:off x="1384560" y="5624280"/>
            <a:ext cx="1064052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Motivation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5"/>
          <p:cNvSpPr/>
          <p:nvPr/>
        </p:nvSpPr>
        <p:spPr>
          <a:xfrm>
            <a:off x="13167720" y="6696000"/>
            <a:ext cx="16712280" cy="163306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GoogLeNet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27 layers deep network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9 Inception modules → reduce the number of parameters, 
create a deeper and wider topology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ResNet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34 layers deep network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Skip connections over residual 
blocks → more gradient flows backwards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Training and Testing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Softmax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Loss as the classifier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Trained for 200 Epochs using SGD with 0.9 Momentum, 0.001 Learning Rate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and a fixed Learning Rate schedule (decrease LR by 4% every 8 epochs)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Split training images into training and validation set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Performed data augmentation on the training images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Final testing was done on the test images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 Activation Mapping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15070" indent="-514350">
              <a:lnSpc>
                <a:spcPct val="125000"/>
              </a:lnSpc>
              <a:buClr>
                <a:srgbClr val="000000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Indicates the discriminative image regions used by the CNN to identify that class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CustomShape 6"/>
          <p:cNvSpPr/>
          <p:nvPr/>
        </p:nvSpPr>
        <p:spPr>
          <a:xfrm>
            <a:off x="1370880" y="25061400"/>
            <a:ext cx="10652760" cy="46072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Andriluka, M., Pishchulin, L., Gehler, P. and Schiele, B., 2014. 2d human pose estimation: New benchmark and state of the art analysis. In Proceedings of the IEEE Conference on computer Vision and Pattern Recognition (pp. 3686-3693).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Szegedy, C., Liu, W., Jia, Y., Sermanet, P., Reed, S., Anguelov, D., Erhan, D., Vanhoucke, V. and Rabinovich, A., 2015. Going deeper with convolutions. In Proceedings of the IEEE conference on computer vision and pattern recognition (pp. 1-9).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Zhou, B., Khosla, A., Lapedriza, A., Oliva, A. and Torralba, A., 2016. Learning deep features for discriminative localization. In Proceedings of the IEEE Conference on Computer Vision and Pattern Recognition (pp. 2921-2929).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CustomShape 7"/>
          <p:cNvSpPr/>
          <p:nvPr/>
        </p:nvSpPr>
        <p:spPr>
          <a:xfrm>
            <a:off x="30973680" y="21625560"/>
            <a:ext cx="10577160" cy="8443440"/>
          </a:xfrm>
          <a:prstGeom prst="rect">
            <a:avLst/>
          </a:prstGeom>
          <a:noFill/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Temporal Analysis with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CustomShape 8"/>
          <p:cNvSpPr/>
          <p:nvPr/>
        </p:nvSpPr>
        <p:spPr>
          <a:xfrm>
            <a:off x="1384560" y="2376900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References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9"/>
          <p:cNvSpPr/>
          <p:nvPr/>
        </p:nvSpPr>
        <p:spPr>
          <a:xfrm>
            <a:off x="13083480" y="5624280"/>
            <a:ext cx="1681884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Materials and Methods               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10"/>
          <p:cNvSpPr/>
          <p:nvPr/>
        </p:nvSpPr>
        <p:spPr>
          <a:xfrm>
            <a:off x="30960000" y="5624280"/>
            <a:ext cx="10483200" cy="84816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Results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55" name="Table 11"/>
          <p:cNvGraphicFramePr/>
          <p:nvPr>
            <p:extLst>
              <p:ext uri="{D42A27DB-BD31-4B8C-83A1-F6EECF244321}">
                <p14:modId xmlns:p14="http://schemas.microsoft.com/office/powerpoint/2010/main" val="3088330969"/>
              </p:ext>
            </p:extLst>
          </p:nvPr>
        </p:nvGraphicFramePr>
        <p:xfrm>
          <a:off x="31258980" y="22366440"/>
          <a:ext cx="9969480" cy="1829520"/>
        </p:xfrm>
        <a:graphic>
          <a:graphicData uri="http://schemas.openxmlformats.org/drawingml/2006/table">
            <a:tbl>
              <a:tblPr/>
              <a:tblGrid>
                <a:gridCol w="33231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3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231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Training Accuracy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3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77.6%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47.4%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88.9%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48.4%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 frames with spacing 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95.2%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52.6%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 frames with spacing 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97.3%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50.3%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6" name="Grafik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1570" y="24397590"/>
            <a:ext cx="5608710" cy="3649140"/>
          </a:xfrm>
          <a:prstGeom prst="rect">
            <a:avLst/>
          </a:prstGeom>
          <a:ln>
            <a:noFill/>
          </a:ln>
        </p:spPr>
      </p:pic>
      <p:sp>
        <p:nvSpPr>
          <p:cNvPr id="57" name="CustomShape 12"/>
          <p:cNvSpPr/>
          <p:nvPr/>
        </p:nvSpPr>
        <p:spPr>
          <a:xfrm>
            <a:off x="30960000" y="28336680"/>
            <a:ext cx="10577160" cy="155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accuracy is increasing with more temporal information</a:t>
            </a:r>
          </a:p>
          <a:p>
            <a:pPr marL="458280" indent="-457200">
              <a:lnSpc>
                <a:spcPct val="10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Too many frames could involve a cut in the video</a:t>
            </a:r>
          </a:p>
          <a:p>
            <a:pPr marL="1080">
              <a:lnSpc>
                <a:spcPct val="100000"/>
              </a:lnSpc>
              <a:buClr>
                <a:srgbClr val="000000"/>
              </a:buClr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sym typeface="Wingdings" panose="05000000000000000000" pitchFamily="2" charset="2"/>
              </a:rPr>
              <a:t>	 Worse testing accuracy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8" name="Grafik 3"/>
          <p:cNvPicPr/>
          <p:nvPr/>
        </p:nvPicPr>
        <p:blipFill>
          <a:blip r:embed="rId4"/>
          <a:stretch/>
        </p:blipFill>
        <p:spPr>
          <a:xfrm>
            <a:off x="22008240" y="23895359"/>
            <a:ext cx="7871760" cy="5575253"/>
          </a:xfrm>
          <a:prstGeom prst="rect">
            <a:avLst/>
          </a:prstGeom>
          <a:ln>
            <a:noFill/>
          </a:ln>
        </p:spPr>
      </p:pic>
      <p:sp>
        <p:nvSpPr>
          <p:cNvPr id="59" name="CustomShape 13"/>
          <p:cNvSpPr/>
          <p:nvPr/>
        </p:nvSpPr>
        <p:spPr>
          <a:xfrm>
            <a:off x="13032720" y="23895360"/>
            <a:ext cx="9201240" cy="467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5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ＭＳ Ｐゴシック"/>
              </a:rPr>
              <a:t>Temporal Analysis with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SzPct val="15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use 3, 5, 7 or 9 successive frames with a distance of 5 frames (For 9 frames, 4 frames distance is used)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SzPct val="15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Every frame gets processed through the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GoogLeNet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until the last hidden layer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SzPct val="15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output is a feature vector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25000"/>
              </a:lnSpc>
              <a:buClr>
                <a:srgbClr val="000000"/>
              </a:buClr>
              <a:buSzPct val="150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All of them get concatenated and the final array is one instance for the SVM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CustomShape 14"/>
          <p:cNvSpPr/>
          <p:nvPr/>
        </p:nvSpPr>
        <p:spPr>
          <a:xfrm>
            <a:off x="23688000" y="6805800"/>
            <a:ext cx="5760000" cy="32022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Inception module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CustomShape 15"/>
          <p:cNvSpPr/>
          <p:nvPr/>
        </p:nvSpPr>
        <p:spPr>
          <a:xfrm>
            <a:off x="15552000" y="17496000"/>
            <a:ext cx="11087640" cy="496764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Class Activation Mapping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CustomShape 16"/>
          <p:cNvSpPr/>
          <p:nvPr/>
        </p:nvSpPr>
        <p:spPr>
          <a:xfrm>
            <a:off x="30866040" y="6973200"/>
            <a:ext cx="10564560" cy="825408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>
              <a:lnSpc>
                <a:spcPct val="120000"/>
              </a:lnSpc>
            </a:pPr>
            <a:r>
              <a:rPr lang="en-US" sz="2800" b="1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Classification with the Networks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Accuracy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</a:p>
          <a:p>
            <a:pPr marL="1440">
              <a:lnSpc>
                <a:spcPct val="120000"/>
              </a:lnSpc>
              <a:buClr>
                <a:srgbClr val="404040"/>
              </a:buClr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
</a:t>
            </a: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8640" indent="-457200">
              <a:lnSpc>
                <a:spcPct val="120000"/>
              </a:lnSpc>
              <a:buClr>
                <a:srgbClr val="404040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 Activation Mapping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28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CustomShape 17"/>
          <p:cNvSpPr/>
          <p:nvPr/>
        </p:nvSpPr>
        <p:spPr>
          <a:xfrm>
            <a:off x="1370880" y="6845400"/>
            <a:ext cx="10652760" cy="6623640"/>
          </a:xfrm>
          <a:prstGeom prst="rect">
            <a:avLst/>
          </a:prstGeom>
          <a:solidFill>
            <a:srgbClr val="FFFFFF"/>
          </a:solidFill>
          <a:ln w="572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182880"/>
          <a:lstStyle/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Classification is an important task in searching and summarization 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Most classification tasks don’t include sports → How do common networks perform on this task?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What are the networks looking at?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160">
              <a:lnSpc>
                <a:spcPct val="120000"/>
              </a:lnSpc>
              <a:buClr>
                <a:srgbClr val="404040"/>
              </a:buClr>
              <a:buFont typeface="Symbol"/>
              <a:buChar char=""/>
            </a:pPr>
            <a:r>
              <a:rPr lang="en-US" sz="2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Sport contains lots of movements → Is temporal information important for classification?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CustomShape 18"/>
          <p:cNvSpPr/>
          <p:nvPr/>
        </p:nvSpPr>
        <p:spPr>
          <a:xfrm>
            <a:off x="1372680" y="13623120"/>
            <a:ext cx="10652760" cy="853920"/>
          </a:xfrm>
          <a:prstGeom prst="rect">
            <a:avLst/>
          </a:prstGeom>
          <a:gradFill>
            <a:gsLst>
              <a:gs pos="0">
                <a:srgbClr val="003333"/>
              </a:gs>
              <a:gs pos="100000">
                <a:srgbClr val="009999"/>
              </a:gs>
            </a:gsLst>
            <a:lin ang="0"/>
          </a:gra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"/>
                <a:ea typeface="SimSun"/>
              </a:rPr>
              <a:t>Data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CustomShape 19"/>
          <p:cNvSpPr/>
          <p:nvPr/>
        </p:nvSpPr>
        <p:spPr>
          <a:xfrm>
            <a:off x="1384560" y="14908680"/>
            <a:ext cx="10652760" cy="784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Subset of MPII Human Pose Dataset → 10 sports: Basketball, Horseback riding, Martial Arts, Paddleball, Rock climbing, Rope skipping, Skateboarding, Softball, Tennis, Golf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2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1576 images total, 1266 training images, 310 test images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5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6" name="Grafik 2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100" y="17593560"/>
            <a:ext cx="7453080" cy="4968720"/>
          </a:xfrm>
          <a:prstGeom prst="rect">
            <a:avLst/>
          </a:prstGeom>
          <a:ln>
            <a:noFill/>
          </a:ln>
        </p:spPr>
      </p:pic>
      <p:pic>
        <p:nvPicPr>
          <p:cNvPr id="67" name="Grafik 66"/>
          <p:cNvPicPr/>
          <p:nvPr/>
        </p:nvPicPr>
        <p:blipFill>
          <a:blip r:embed="rId8"/>
          <a:stretch/>
        </p:blipFill>
        <p:spPr>
          <a:xfrm>
            <a:off x="33480000" y="8062920"/>
            <a:ext cx="5318640" cy="3988800"/>
          </a:xfrm>
          <a:prstGeom prst="rect">
            <a:avLst/>
          </a:prstGeom>
          <a:ln>
            <a:noFill/>
          </a:ln>
        </p:spPr>
      </p:pic>
      <p:graphicFrame>
        <p:nvGraphicFramePr>
          <p:cNvPr id="70" name="Table 22"/>
          <p:cNvGraphicFramePr/>
          <p:nvPr>
            <p:extLst>
              <p:ext uri="{D42A27DB-BD31-4B8C-83A1-F6EECF244321}">
                <p14:modId xmlns:p14="http://schemas.microsoft.com/office/powerpoint/2010/main" val="2211199817"/>
              </p:ext>
            </p:extLst>
          </p:nvPr>
        </p:nvGraphicFramePr>
        <p:xfrm>
          <a:off x="30973680" y="12420000"/>
          <a:ext cx="9981000" cy="792000"/>
        </p:xfrm>
        <a:graphic>
          <a:graphicData uri="http://schemas.openxmlformats.org/drawingml/2006/table">
            <a:tbl>
              <a:tblPr/>
              <a:tblGrid>
                <a:gridCol w="3326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6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27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52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GoogLeNet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ResNet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Testing Accuracy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82.3%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76.1%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1" name="TextShape 23"/>
          <p:cNvSpPr txBox="1"/>
          <p:nvPr/>
        </p:nvSpPr>
        <p:spPr>
          <a:xfrm>
            <a:off x="33912000" y="14419080"/>
            <a:ext cx="5040000" cy="276336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GoogLeNet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4"/>
          <p:cNvSpPr txBox="1"/>
          <p:nvPr/>
        </p:nvSpPr>
        <p:spPr>
          <a:xfrm>
            <a:off x="33840000" y="17995680"/>
            <a:ext cx="5112000" cy="2816640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CAM examples for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ResNet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TextShape 25"/>
          <p:cNvSpPr txBox="1"/>
          <p:nvPr/>
        </p:nvSpPr>
        <p:spPr>
          <a:xfrm>
            <a:off x="20810160" y="9576000"/>
            <a:ext cx="3885840" cy="2323800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Residual block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5C7055FC-6DB6-4195-B683-C9AC23752DA5}"/>
              </a:ext>
            </a:extLst>
          </p:cNvPr>
          <p:cNvSpPr txBox="1"/>
          <p:nvPr/>
        </p:nvSpPr>
        <p:spPr>
          <a:xfrm>
            <a:off x="4129548" y="22713480"/>
            <a:ext cx="5509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Samples of the dataset – one row is one class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450</Words>
  <Application>Microsoft Office PowerPoint</Application>
  <PresentationFormat>Benutzerdefiniert</PresentationFormat>
  <Paragraphs>164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10" baseType="lpstr">
      <vt:lpstr>ＭＳ Ｐゴシック</vt:lpstr>
      <vt:lpstr>SimSun</vt:lpstr>
      <vt:lpstr>Arial</vt:lpstr>
      <vt:lpstr>DejaVu Sans</vt:lpstr>
      <vt:lpstr>Lucida Sans</vt:lpstr>
      <vt:lpstr>Symbol</vt:lpstr>
      <vt:lpstr>Times New Roman</vt:lpstr>
      <vt:lpstr>Wingdings</vt:lpstr>
      <vt:lpstr>Office Theme</vt:lpstr>
      <vt:lpstr>PowerPoint-Präsentation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Free Poster Presentation Example</dc:subject>
  <dc:creator>Graphicsland/MakeSigns.com</dc:creator>
  <cp:keywords>scientific research template custom poster presentation symposium printing PowerPoint create design example sample download</cp:keywords>
  <dc:description>This is a free template from MakeSigns.com to help you create the perfect scientific poster.</dc:description>
  <cp:lastModifiedBy>Manuel Krämer</cp:lastModifiedBy>
  <cp:revision>173</cp:revision>
  <cp:lastPrinted>2000-08-03T00:31:24Z</cp:lastPrinted>
  <dcterms:modified xsi:type="dcterms:W3CDTF">2018-07-22T18:32:04Z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Graphicsland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  <property fmtid="{D5CDD505-2E9C-101B-9397-08002B2CF9AE}" pid="13" name="category">
    <vt:lpwstr>research posters template</vt:lpwstr>
  </property>
</Properties>
</file>